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74" r:id="rId4"/>
    <p:sldId id="257" r:id="rId5"/>
    <p:sldId id="275" r:id="rId6"/>
    <p:sldId id="259" r:id="rId7"/>
    <p:sldId id="276" r:id="rId8"/>
    <p:sldId id="260" r:id="rId9"/>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4" d="100"/>
          <a:sy n="84" d="100"/>
        </p:scale>
        <p:origin x="-1152" y="-9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2016/12/23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l="-40000" r="-40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2016/12/23</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475656" y="980728"/>
            <a:ext cx="5724644" cy="923330"/>
          </a:xfrm>
          <a:prstGeom prst="rect">
            <a:avLst/>
          </a:prstGeom>
          <a:noFill/>
        </p:spPr>
        <p:txBody>
          <a:bodyPr wrap="none" lIns="91440" tIns="45720" rIns="91440" bIns="45720">
            <a:spAutoFit/>
            <a:scene3d>
              <a:camera prst="isometricOffAxis1Right"/>
              <a:lightRig rig="threePt" dir="t"/>
            </a:scene3d>
          </a:bodyPr>
          <a:lstStyle/>
          <a:p>
            <a:r>
              <a:rPr lang="zh-CN" altLang="zh-CN" sz="5400" b="1" dirty="0">
                <a:ln w="1905">
                  <a:solidFill>
                    <a:srgbClr val="FF0000"/>
                  </a:solidFill>
                </a:ln>
                <a:solidFill>
                  <a:srgbClr val="FFFF00"/>
                </a:solidFill>
                <a:effectLst>
                  <a:glow rad="139700">
                    <a:schemeClr val="accent2">
                      <a:satMod val="175000"/>
                      <a:alpha val="40000"/>
                    </a:schemeClr>
                  </a:glow>
                  <a:innerShdw blurRad="69850" dist="43180" dir="5400000">
                    <a:srgbClr val="000000">
                      <a:alpha val="65000"/>
                    </a:srgbClr>
                  </a:innerShdw>
                </a:effectLst>
              </a:rPr>
              <a:t>程序设计基础论文</a:t>
            </a:r>
          </a:p>
        </p:txBody>
      </p:sp>
      <p:sp>
        <p:nvSpPr>
          <p:cNvPr id="6" name="TextBox 5"/>
          <p:cNvSpPr txBox="1"/>
          <p:nvPr/>
        </p:nvSpPr>
        <p:spPr>
          <a:xfrm>
            <a:off x="5584505" y="4797152"/>
            <a:ext cx="2664296" cy="923330"/>
          </a:xfrm>
          <a:prstGeom prst="rect">
            <a:avLst/>
          </a:prstGeom>
          <a:noFill/>
        </p:spPr>
        <p:txBody>
          <a:bodyPr wrap="square" rtlCol="0">
            <a:spAutoFit/>
          </a:bodyPr>
          <a:lstStyle/>
          <a:p>
            <a:r>
              <a:rPr lang="zh-CN" altLang="zh-CN" b="1" dirty="0">
                <a:solidFill>
                  <a:srgbClr val="7030A0"/>
                </a:solidFill>
                <a:latin typeface="+mn-ea"/>
              </a:rPr>
              <a:t>计算机与信息工程学院 网络编程 刘昊忻</a:t>
            </a:r>
            <a:r>
              <a:rPr lang="en-US" altLang="zh-CN" b="1" dirty="0">
                <a:solidFill>
                  <a:srgbClr val="7030A0"/>
                </a:solidFill>
                <a:latin typeface="+mn-ea"/>
              </a:rPr>
              <a:t> 20151104714</a:t>
            </a:r>
            <a:endParaRPr lang="zh-CN" altLang="zh-CN" b="1" dirty="0">
              <a:solidFill>
                <a:srgbClr val="7030A0"/>
              </a:solidFill>
              <a:latin typeface="+mn-ea"/>
            </a:endParaRPr>
          </a:p>
        </p:txBody>
      </p:sp>
      <p:pic>
        <p:nvPicPr>
          <p:cNvPr id="8" name="马琳_-_烟雨江南.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347864" y="2514600"/>
            <a:ext cx="609600" cy="609600"/>
          </a:xfrm>
          <a:prstGeom prst="rect">
            <a:avLst/>
          </a:prstGeom>
        </p:spPr>
      </p:pic>
    </p:spTree>
    <p:extLst>
      <p:ext uri="{BB962C8B-B14F-4D97-AF65-F5344CB8AC3E}">
        <p14:creationId xmlns:p14="http://schemas.microsoft.com/office/powerpoint/2010/main" val="17932927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31640" y="476672"/>
            <a:ext cx="6952544" cy="923330"/>
          </a:xfrm>
          <a:prstGeom prst="rect">
            <a:avLst/>
          </a:prstGeom>
          <a:noFill/>
        </p:spPr>
        <p:txBody>
          <a:bodyPr wrap="none" lIns="91440" tIns="45720" rIns="91440" bIns="45720">
            <a:spAutoFit/>
          </a:bodyPr>
          <a:lstStyle/>
          <a:p>
            <a:pPr algn="ctr"/>
            <a:r>
              <a:rPr lang="en-US" altLang="zh-CN" sz="5400" b="1" dirty="0" smtClean="0">
                <a:ln w="1905">
                  <a:solidFill>
                    <a:srgbClr val="FFFF00"/>
                  </a:solidFill>
                </a:ln>
                <a:solidFill>
                  <a:srgbClr val="FF0000"/>
                </a:solidFill>
                <a:effectLst>
                  <a:innerShdw blurRad="69850" dist="43180" dir="5400000">
                    <a:srgbClr val="000000">
                      <a:alpha val="65000"/>
                    </a:srgbClr>
                  </a:innerShdw>
                </a:effectLst>
              </a:rPr>
              <a:t>1.</a:t>
            </a:r>
            <a:r>
              <a:rPr lang="zh-CN" altLang="zh-CN" sz="5400" b="1" dirty="0">
                <a:ln w="1905">
                  <a:solidFill>
                    <a:srgbClr val="FFFF00"/>
                  </a:solidFill>
                </a:ln>
                <a:solidFill>
                  <a:srgbClr val="FF0000"/>
                </a:solidFill>
                <a:effectLst>
                  <a:innerShdw blurRad="69850" dist="43180" dir="5400000">
                    <a:srgbClr val="000000">
                      <a:alpha val="65000"/>
                    </a:srgbClr>
                  </a:innerShdw>
                </a:effectLst>
              </a:rPr>
              <a:t>对计算机系统的</a:t>
            </a:r>
            <a:r>
              <a:rPr lang="zh-CN" altLang="zh-CN" sz="5400" b="1" dirty="0" smtClean="0">
                <a:ln w="1905">
                  <a:solidFill>
                    <a:srgbClr val="FFFF00"/>
                  </a:solidFill>
                </a:ln>
                <a:solidFill>
                  <a:srgbClr val="FF0000"/>
                </a:solidFill>
                <a:effectLst>
                  <a:innerShdw blurRad="69850" dist="43180" dir="5400000">
                    <a:srgbClr val="000000">
                      <a:alpha val="65000"/>
                    </a:srgbClr>
                  </a:innerShdw>
                </a:effectLst>
              </a:rPr>
              <a:t>认识</a:t>
            </a:r>
            <a:endParaRPr lang="zh-CN" altLang="zh-CN" sz="5400" b="1" dirty="0">
              <a:ln w="1905">
                <a:solidFill>
                  <a:srgbClr val="FFFF00"/>
                </a:solidFill>
              </a:ln>
              <a:solidFill>
                <a:srgbClr val="FF0000"/>
              </a:solidFill>
              <a:effectLst>
                <a:innerShdw blurRad="69850" dist="43180" dir="5400000">
                  <a:srgbClr val="000000">
                    <a:alpha val="65000"/>
                  </a:srgbClr>
                </a:innerShdw>
              </a:effectLst>
            </a:endParaRPr>
          </a:p>
        </p:txBody>
      </p:sp>
      <p:sp>
        <p:nvSpPr>
          <p:cNvPr id="4" name="矩形 3"/>
          <p:cNvSpPr/>
          <p:nvPr/>
        </p:nvSpPr>
        <p:spPr>
          <a:xfrm>
            <a:off x="683568" y="2117646"/>
            <a:ext cx="5904656" cy="923330"/>
          </a:xfrm>
          <a:prstGeom prst="rect">
            <a:avLst/>
          </a:prstGeom>
          <a:noFill/>
        </p:spPr>
        <p:txBody>
          <a:bodyPr wrap="square" lIns="91440" tIns="45720" rIns="91440" bIns="45720">
            <a:spAutoFit/>
          </a:bodyPr>
          <a:lstStyle/>
          <a:p>
            <a:pPr algn="ctr"/>
            <a:r>
              <a:rPr lang="zh-CN" altLang="zh-CN" sz="5400" b="1" dirty="0" smtClean="0">
                <a:ln w="10541" cmpd="sng">
                  <a:solidFill>
                    <a:srgbClr val="C00000"/>
                  </a:solidFill>
                  <a:prstDash val="solid"/>
                </a:ln>
                <a:solidFill>
                  <a:srgbClr val="FFFF00"/>
                </a:solidFill>
              </a:rPr>
              <a:t>计算机</a:t>
            </a:r>
            <a:r>
              <a:rPr lang="zh-CN" altLang="zh-CN" sz="5400" b="1" dirty="0">
                <a:ln w="10541" cmpd="sng">
                  <a:solidFill>
                    <a:srgbClr val="C00000"/>
                  </a:solidFill>
                  <a:prstDash val="solid"/>
                </a:ln>
                <a:solidFill>
                  <a:srgbClr val="FFFF00"/>
                </a:solidFill>
              </a:rPr>
              <a:t>时代的到来</a:t>
            </a:r>
            <a:endParaRPr lang="zh-CN" altLang="en-US" sz="5400" b="1" dirty="0">
              <a:ln w="10541" cmpd="sng">
                <a:solidFill>
                  <a:srgbClr val="C00000"/>
                </a:solidFill>
                <a:prstDash val="solid"/>
              </a:ln>
              <a:solidFill>
                <a:srgbClr val="FFFF00"/>
              </a:solidFill>
            </a:endParaRPr>
          </a:p>
        </p:txBody>
      </p:sp>
      <p:sp>
        <p:nvSpPr>
          <p:cNvPr id="6" name="矩形 5"/>
          <p:cNvSpPr/>
          <p:nvPr/>
        </p:nvSpPr>
        <p:spPr>
          <a:xfrm>
            <a:off x="683568" y="3140968"/>
            <a:ext cx="7488832" cy="2677656"/>
          </a:xfrm>
          <a:prstGeom prst="rect">
            <a:avLst/>
          </a:prstGeom>
          <a:noFill/>
        </p:spPr>
        <p:txBody>
          <a:bodyPr wrap="square" lIns="91440" tIns="45720" rIns="91440" bIns="45720">
            <a:spAutoFit/>
          </a:bodyPr>
          <a:lstStyle/>
          <a:p>
            <a:pPr algn="ctr"/>
            <a:r>
              <a:rPr lang="zh-CN" altLang="en-US" sz="2800" b="1" dirty="0">
                <a:ln w="18000">
                  <a:solidFill>
                    <a:schemeClr val="accent2">
                      <a:satMod val="140000"/>
                    </a:schemeClr>
                  </a:solidFill>
                  <a:prstDash val="solid"/>
                  <a:miter lim="800000"/>
                </a:ln>
                <a:noFill/>
                <a:effectLst>
                  <a:outerShdw blurRad="25500" dist="23000" dir="7020000" algn="tl">
                    <a:srgbClr val="000000">
                      <a:alpha val="50000"/>
                    </a:srgbClr>
                  </a:outerShdw>
                </a:effectLst>
              </a:rPr>
              <a:t>从</a:t>
            </a:r>
            <a:r>
              <a:rPr lang="zh-CN"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世界</a:t>
            </a:r>
            <a:r>
              <a:rPr lang="zh-CN" altLang="zh-CN" sz="2800" b="1" dirty="0">
                <a:ln w="18000">
                  <a:solidFill>
                    <a:schemeClr val="accent2">
                      <a:satMod val="140000"/>
                    </a:schemeClr>
                  </a:solidFill>
                  <a:prstDash val="solid"/>
                  <a:miter lim="800000"/>
                </a:ln>
                <a:noFill/>
                <a:effectLst>
                  <a:outerShdw blurRad="25500" dist="23000" dir="7020000" algn="tl">
                    <a:srgbClr val="000000">
                      <a:alpha val="50000"/>
                    </a:srgbClr>
                  </a:outerShdw>
                </a:effectLst>
              </a:rPr>
              <a:t>上第一台计算机在美国宾夕尼亚大学</a:t>
            </a:r>
            <a:r>
              <a:rPr lang="zh-CN"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问世</a:t>
            </a:r>
            <a:r>
              <a:rPr lang="zh-CN" altLang="en-US"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后，计算机的发展大致经历了四个时代</a:t>
            </a:r>
            <a:endParaRPr lang="en-US"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endParaRPr>
          </a:p>
          <a:p>
            <a:pPr algn="ctr"/>
            <a:r>
              <a:rPr lang="zh-CN" altLang="zh-CN" sz="2800" b="1" dirty="0">
                <a:ln w="18000">
                  <a:solidFill>
                    <a:schemeClr val="accent2">
                      <a:satMod val="140000"/>
                    </a:schemeClr>
                  </a:solidFill>
                  <a:prstDash val="solid"/>
                  <a:miter lim="800000"/>
                </a:ln>
                <a:noFill/>
                <a:effectLst>
                  <a:outerShdw blurRad="25500" dist="23000" dir="7020000" algn="tl">
                    <a:srgbClr val="000000">
                      <a:alpha val="50000"/>
                    </a:srgbClr>
                  </a:outerShdw>
                </a:effectLst>
              </a:rPr>
              <a:t>电子管数字机</a:t>
            </a:r>
            <a:r>
              <a:rPr lang="zh-CN"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a:t>
            </a:r>
            <a:endParaRPr lang="en-US"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endParaRPr>
          </a:p>
          <a:p>
            <a:pPr algn="ctr"/>
            <a:r>
              <a:rPr lang="zh-CN"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晶体管</a:t>
            </a:r>
            <a:r>
              <a:rPr lang="zh-CN" altLang="zh-CN" sz="2800" b="1" dirty="0">
                <a:ln w="18000">
                  <a:solidFill>
                    <a:schemeClr val="accent2">
                      <a:satMod val="140000"/>
                    </a:schemeClr>
                  </a:solidFill>
                  <a:prstDash val="solid"/>
                  <a:miter lim="800000"/>
                </a:ln>
                <a:noFill/>
                <a:effectLst>
                  <a:outerShdw blurRad="25500" dist="23000" dir="7020000" algn="tl">
                    <a:srgbClr val="000000">
                      <a:alpha val="50000"/>
                    </a:srgbClr>
                  </a:outerShdw>
                </a:effectLst>
              </a:rPr>
              <a:t>数字机</a:t>
            </a:r>
            <a:r>
              <a:rPr lang="zh-CN"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a:t>
            </a:r>
            <a:endParaRPr lang="en-US"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endParaRPr>
          </a:p>
          <a:p>
            <a:pPr algn="ctr"/>
            <a:r>
              <a:rPr lang="zh-CN"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集成电路</a:t>
            </a:r>
            <a:r>
              <a:rPr lang="zh-CN" altLang="zh-CN" sz="2800" b="1" dirty="0">
                <a:ln w="18000">
                  <a:solidFill>
                    <a:schemeClr val="accent2">
                      <a:satMod val="140000"/>
                    </a:schemeClr>
                  </a:solidFill>
                  <a:prstDash val="solid"/>
                  <a:miter lim="800000"/>
                </a:ln>
                <a:noFill/>
                <a:effectLst>
                  <a:outerShdw blurRad="25500" dist="23000" dir="7020000" algn="tl">
                    <a:srgbClr val="000000">
                      <a:alpha val="50000"/>
                    </a:srgbClr>
                  </a:outerShdw>
                </a:effectLst>
              </a:rPr>
              <a:t>数字机</a:t>
            </a:r>
            <a:r>
              <a:rPr lang="zh-CN"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a:t>
            </a:r>
            <a:endParaRPr lang="en-US"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endParaRPr>
          </a:p>
          <a:p>
            <a:pPr algn="ctr"/>
            <a:r>
              <a:rPr lang="zh-CN" altLang="zh-CN" sz="2800" b="1" dirty="0" smtClean="0">
                <a:ln w="18000">
                  <a:solidFill>
                    <a:schemeClr val="accent2">
                      <a:satMod val="140000"/>
                    </a:schemeClr>
                  </a:solidFill>
                  <a:prstDash val="solid"/>
                  <a:miter lim="800000"/>
                </a:ln>
                <a:noFill/>
                <a:effectLst>
                  <a:outerShdw blurRad="25500" dist="23000" dir="7020000" algn="tl">
                    <a:srgbClr val="000000">
                      <a:alpha val="50000"/>
                    </a:srgbClr>
                  </a:outerShdw>
                </a:effectLst>
              </a:rPr>
              <a:t>大规模集成电路</a:t>
            </a:r>
            <a:r>
              <a:rPr lang="zh-CN" altLang="zh-CN" sz="2800" b="1" dirty="0">
                <a:ln w="18000">
                  <a:solidFill>
                    <a:schemeClr val="accent2">
                      <a:satMod val="140000"/>
                    </a:schemeClr>
                  </a:solidFill>
                  <a:prstDash val="solid"/>
                  <a:miter lim="800000"/>
                </a:ln>
                <a:noFill/>
                <a:effectLst>
                  <a:outerShdw blurRad="25500" dist="23000" dir="7020000" algn="tl">
                    <a:srgbClr val="000000">
                      <a:alpha val="50000"/>
                    </a:srgbClr>
                  </a:outerShdw>
                </a:effectLst>
              </a:rPr>
              <a:t>机</a:t>
            </a:r>
            <a:endParaRPr lang="zh-CN" altLang="en-US" sz="2800" b="1" dirty="0">
              <a:ln w="18000">
                <a:solidFill>
                  <a:schemeClr val="accent2">
                    <a:satMod val="140000"/>
                  </a:schemeClr>
                </a:solidFill>
                <a:prstDash val="solid"/>
                <a:miter lim="800000"/>
              </a:ln>
              <a:noFill/>
              <a:effectLst>
                <a:outerShdw blurRad="25500" dist="23000" dir="7020000" algn="tl">
                  <a:srgbClr val="000000">
                    <a:alpha val="50000"/>
                  </a:srgbClr>
                </a:outerShdw>
              </a:effectLst>
            </a:endParaRPr>
          </a:p>
        </p:txBody>
      </p:sp>
    </p:spTree>
    <p:extLst>
      <p:ext uri="{BB962C8B-B14F-4D97-AF65-F5344CB8AC3E}">
        <p14:creationId xmlns:p14="http://schemas.microsoft.com/office/powerpoint/2010/main" val="39356530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31640" y="476672"/>
            <a:ext cx="6952544" cy="923330"/>
          </a:xfrm>
          <a:prstGeom prst="rect">
            <a:avLst/>
          </a:prstGeom>
          <a:noFill/>
        </p:spPr>
        <p:txBody>
          <a:bodyPr wrap="none" lIns="91440" tIns="45720" rIns="91440" bIns="45720">
            <a:spAutoFit/>
          </a:bodyPr>
          <a:lstStyle/>
          <a:p>
            <a:pPr algn="ctr"/>
            <a:r>
              <a:rPr lang="en-US" altLang="zh-CN" sz="5400" b="1" dirty="0" smtClean="0">
                <a:ln w="1905">
                  <a:solidFill>
                    <a:srgbClr val="FFFF00"/>
                  </a:solidFill>
                </a:ln>
                <a:solidFill>
                  <a:srgbClr val="FF0000"/>
                </a:solidFill>
                <a:effectLst>
                  <a:innerShdw blurRad="69850" dist="43180" dir="5400000">
                    <a:srgbClr val="000000">
                      <a:alpha val="65000"/>
                    </a:srgbClr>
                  </a:innerShdw>
                </a:effectLst>
              </a:rPr>
              <a:t>1.</a:t>
            </a:r>
            <a:r>
              <a:rPr lang="zh-CN" altLang="zh-CN" sz="5400" b="1" dirty="0">
                <a:ln w="1905">
                  <a:solidFill>
                    <a:srgbClr val="FFFF00"/>
                  </a:solidFill>
                </a:ln>
                <a:solidFill>
                  <a:srgbClr val="FF0000"/>
                </a:solidFill>
                <a:effectLst>
                  <a:innerShdw blurRad="69850" dist="43180" dir="5400000">
                    <a:srgbClr val="000000">
                      <a:alpha val="65000"/>
                    </a:srgbClr>
                  </a:innerShdw>
                </a:effectLst>
              </a:rPr>
              <a:t>对计算机系统的</a:t>
            </a:r>
            <a:r>
              <a:rPr lang="zh-CN" altLang="zh-CN" sz="5400" b="1" dirty="0" smtClean="0">
                <a:ln w="1905">
                  <a:solidFill>
                    <a:srgbClr val="FFFF00"/>
                  </a:solidFill>
                </a:ln>
                <a:solidFill>
                  <a:srgbClr val="FF0000"/>
                </a:solidFill>
                <a:effectLst>
                  <a:innerShdw blurRad="69850" dist="43180" dir="5400000">
                    <a:srgbClr val="000000">
                      <a:alpha val="65000"/>
                    </a:srgbClr>
                  </a:innerShdw>
                </a:effectLst>
              </a:rPr>
              <a:t>认识</a:t>
            </a:r>
            <a:endParaRPr lang="zh-CN" altLang="zh-CN" sz="5400" b="1" dirty="0">
              <a:ln w="1905">
                <a:solidFill>
                  <a:srgbClr val="FFFF00"/>
                </a:solidFill>
              </a:ln>
              <a:solidFill>
                <a:srgbClr val="FF0000"/>
              </a:solidFill>
              <a:effectLst>
                <a:innerShdw blurRad="69850" dist="43180" dir="5400000">
                  <a:srgbClr val="000000">
                    <a:alpha val="65000"/>
                  </a:srgbClr>
                </a:innerShdw>
              </a:effectLst>
            </a:endParaRPr>
          </a:p>
        </p:txBody>
      </p:sp>
      <p:sp>
        <p:nvSpPr>
          <p:cNvPr id="5" name="矩形 4"/>
          <p:cNvSpPr/>
          <p:nvPr/>
        </p:nvSpPr>
        <p:spPr>
          <a:xfrm>
            <a:off x="1802160" y="1700808"/>
            <a:ext cx="4760229" cy="923330"/>
          </a:xfrm>
          <a:prstGeom prst="rect">
            <a:avLst/>
          </a:prstGeom>
          <a:noFill/>
        </p:spPr>
        <p:txBody>
          <a:bodyPr wrap="square" lIns="91440" tIns="45720" rIns="91440" bIns="45720">
            <a:spAutoFit/>
          </a:bodyPr>
          <a:lstStyle/>
          <a:p>
            <a:pPr algn="ctr"/>
            <a:r>
              <a:rPr lang="zh-CN" altLang="en-US" sz="5400" b="1" dirty="0" smtClean="0">
                <a:ln w="10541" cmpd="sng">
                  <a:solidFill>
                    <a:srgbClr val="C00000"/>
                  </a:solidFill>
                  <a:prstDash val="solid"/>
                </a:ln>
                <a:solidFill>
                  <a:srgbClr val="FFFF00"/>
                </a:solidFill>
              </a:rPr>
              <a:t>计算机的组成</a:t>
            </a:r>
            <a:endParaRPr lang="zh-CN" altLang="en-US" sz="5400" b="1" dirty="0">
              <a:ln w="10541" cmpd="sng">
                <a:solidFill>
                  <a:srgbClr val="C00000"/>
                </a:solidFill>
                <a:prstDash val="solid"/>
              </a:ln>
              <a:solidFill>
                <a:srgbClr val="FFFF00"/>
              </a:solidFill>
            </a:endParaRPr>
          </a:p>
        </p:txBody>
      </p:sp>
      <p:sp>
        <p:nvSpPr>
          <p:cNvPr id="6" name="矩形 5"/>
          <p:cNvSpPr/>
          <p:nvPr/>
        </p:nvSpPr>
        <p:spPr>
          <a:xfrm>
            <a:off x="686969" y="2624138"/>
            <a:ext cx="7488832" cy="3970318"/>
          </a:xfrm>
          <a:prstGeom prst="rect">
            <a:avLst/>
          </a:prstGeom>
          <a:noFill/>
        </p:spPr>
        <p:txBody>
          <a:bodyPr wrap="square" lIns="91440" tIns="45720" rIns="91440" bIns="45720">
            <a:spAutoFit/>
          </a:bodyPr>
          <a:lstStyle/>
          <a:p>
            <a:pPr algn="ctr"/>
            <a:r>
              <a:rPr lang="zh-CN" altLang="zh-CN" sz="2800" b="1" dirty="0" smtClean="0">
                <a:ln w="12700">
                  <a:solidFill>
                    <a:srgbClr val="7030A0"/>
                  </a:solidFill>
                  <a:prstDash val="solid"/>
                </a:ln>
                <a:solidFill>
                  <a:schemeClr val="accent6"/>
                </a:solidFill>
                <a:effectLst>
                  <a:outerShdw blurRad="41275" dist="20320" dir="1800000" algn="tl" rotWithShape="0">
                    <a:srgbClr val="000000">
                      <a:alpha val="40000"/>
                    </a:srgbClr>
                  </a:outerShdw>
                </a:effectLst>
              </a:rPr>
              <a:t>硬件系统</a:t>
            </a:r>
            <a:endParaRPr lang="en-US" altLang="zh-CN" sz="2800" b="1" dirty="0" smtClean="0">
              <a:ln w="12700">
                <a:solidFill>
                  <a:srgbClr val="7030A0"/>
                </a:solidFill>
                <a:prstDash val="solid"/>
              </a:ln>
              <a:solidFill>
                <a:schemeClr val="accent6"/>
              </a:solidFill>
              <a:effectLst>
                <a:outerShdw blurRad="41275" dist="20320" dir="1800000" algn="tl" rotWithShape="0">
                  <a:srgbClr val="000000">
                    <a:alpha val="40000"/>
                  </a:srgbClr>
                </a:outerShdw>
              </a:effectLst>
            </a:endParaRPr>
          </a:p>
          <a:p>
            <a:pPr algn="ctr"/>
            <a:r>
              <a:rPr lang="zh-CN" altLang="zh-CN" sz="2800" b="1" dirty="0" smtClean="0">
                <a:ln w="12700">
                  <a:solidFill>
                    <a:srgbClr val="7030A0"/>
                  </a:solidFill>
                  <a:prstDash val="solid"/>
                </a:ln>
                <a:solidFill>
                  <a:schemeClr val="accent6"/>
                </a:solidFill>
                <a:effectLst>
                  <a:outerShdw blurRad="41275" dist="20320" dir="1800000" algn="tl" rotWithShape="0">
                    <a:srgbClr val="000000">
                      <a:alpha val="40000"/>
                    </a:srgbClr>
                  </a:outerShdw>
                </a:effectLst>
              </a:rPr>
              <a:t>电源</a:t>
            </a:r>
            <a:r>
              <a:rPr lang="zh-CN" altLang="zh-CN" sz="2800" b="1" dirty="0">
                <a:ln w="12700">
                  <a:solidFill>
                    <a:srgbClr val="7030A0"/>
                  </a:solidFill>
                  <a:prstDash val="solid"/>
                </a:ln>
                <a:solidFill>
                  <a:schemeClr val="accent6"/>
                </a:solidFill>
                <a:effectLst>
                  <a:outerShdw blurRad="41275" dist="20320" dir="1800000" algn="tl" rotWithShape="0">
                    <a:srgbClr val="000000">
                      <a:alpha val="40000"/>
                    </a:srgbClr>
                  </a:outerShdw>
                </a:effectLst>
              </a:rPr>
              <a:t>，主板，中央处理器，内存，硬盘，声卡，显卡，网卡，调整解调器，光驱，显示器，键盘，鼠标，音响。有的还包括打印机和一些视频设备，如摄像头、扫描仪、数码相机、数码摄像机、电视卡等设备，用于处理视频</a:t>
            </a:r>
            <a:r>
              <a:rPr lang="zh-CN" altLang="zh-CN" sz="2800" b="1" dirty="0" smtClean="0">
                <a:ln w="12700">
                  <a:solidFill>
                    <a:srgbClr val="7030A0"/>
                  </a:solidFill>
                  <a:prstDash val="solid"/>
                </a:ln>
                <a:solidFill>
                  <a:schemeClr val="accent6"/>
                </a:solidFill>
                <a:effectLst>
                  <a:outerShdw blurRad="41275" dist="20320" dir="1800000" algn="tl" rotWithShape="0">
                    <a:srgbClr val="000000">
                      <a:alpha val="40000"/>
                    </a:srgbClr>
                  </a:outerShdw>
                </a:effectLst>
              </a:rPr>
              <a:t>信号</a:t>
            </a:r>
            <a:endParaRPr lang="en-US" altLang="zh-CN" sz="2800" b="1" dirty="0" smtClean="0">
              <a:ln w="12700">
                <a:solidFill>
                  <a:srgbClr val="7030A0"/>
                </a:solidFill>
                <a:prstDash val="solid"/>
              </a:ln>
              <a:solidFill>
                <a:schemeClr val="accent6"/>
              </a:solidFill>
              <a:effectLst>
                <a:outerShdw blurRad="41275" dist="20320" dir="1800000" algn="tl" rotWithShape="0">
                  <a:srgbClr val="000000">
                    <a:alpha val="40000"/>
                  </a:srgbClr>
                </a:outerShdw>
              </a:effectLst>
            </a:endParaRPr>
          </a:p>
          <a:p>
            <a:pPr algn="ctr"/>
            <a:r>
              <a:rPr lang="zh-CN" altLang="zh-CN" sz="2800" b="1" dirty="0">
                <a:ln w="12700">
                  <a:solidFill>
                    <a:srgbClr val="7030A0"/>
                  </a:solidFill>
                  <a:prstDash val="solid"/>
                </a:ln>
                <a:solidFill>
                  <a:schemeClr val="accent6"/>
                </a:solidFill>
                <a:effectLst>
                  <a:outerShdw blurRad="41275" dist="20320" dir="1800000" algn="tl" rotWithShape="0">
                    <a:srgbClr val="000000">
                      <a:alpha val="40000"/>
                    </a:srgbClr>
                  </a:outerShdw>
                </a:effectLst>
              </a:rPr>
              <a:t>软件系统</a:t>
            </a:r>
            <a:r>
              <a:rPr lang="zh-CN" altLang="zh-CN" sz="2800" b="1" dirty="0" smtClean="0">
                <a:ln w="12700">
                  <a:solidFill>
                    <a:srgbClr val="7030A0"/>
                  </a:solidFill>
                  <a:prstDash val="solid"/>
                </a:ln>
                <a:solidFill>
                  <a:schemeClr val="accent6"/>
                </a:solidFill>
                <a:effectLst>
                  <a:outerShdw blurRad="41275" dist="20320" dir="1800000" algn="tl" rotWithShape="0">
                    <a:srgbClr val="000000">
                      <a:alpha val="40000"/>
                    </a:srgbClr>
                  </a:outerShdw>
                </a:effectLst>
              </a:rPr>
              <a:t>。 </a:t>
            </a:r>
            <a:endParaRPr lang="en-US" altLang="zh-CN" sz="2800" b="1" dirty="0" smtClean="0">
              <a:ln w="12700">
                <a:solidFill>
                  <a:srgbClr val="7030A0"/>
                </a:solidFill>
                <a:prstDash val="solid"/>
              </a:ln>
              <a:solidFill>
                <a:schemeClr val="accent6"/>
              </a:solidFill>
              <a:effectLst>
                <a:outerShdw blurRad="41275" dist="20320" dir="1800000" algn="tl" rotWithShape="0">
                  <a:srgbClr val="000000">
                    <a:alpha val="40000"/>
                  </a:srgbClr>
                </a:outerShdw>
              </a:effectLst>
            </a:endParaRPr>
          </a:p>
          <a:p>
            <a:pPr algn="ctr"/>
            <a:r>
              <a:rPr lang="zh-CN" altLang="zh-CN" sz="2800" b="1" dirty="0" smtClean="0">
                <a:ln w="12700">
                  <a:solidFill>
                    <a:srgbClr val="7030A0"/>
                  </a:solidFill>
                  <a:prstDash val="solid"/>
                </a:ln>
                <a:solidFill>
                  <a:schemeClr val="accent6"/>
                </a:solidFill>
                <a:effectLst>
                  <a:outerShdw blurRad="41275" dist="20320" dir="1800000" algn="tl" rotWithShape="0">
                    <a:srgbClr val="000000">
                      <a:alpha val="40000"/>
                    </a:srgbClr>
                  </a:outerShdw>
                </a:effectLst>
              </a:rPr>
              <a:t>软件</a:t>
            </a:r>
            <a:r>
              <a:rPr lang="zh-CN" altLang="zh-CN" sz="2800" b="1" dirty="0">
                <a:ln w="12700">
                  <a:solidFill>
                    <a:srgbClr val="7030A0"/>
                  </a:solidFill>
                  <a:prstDash val="solid"/>
                </a:ln>
                <a:solidFill>
                  <a:schemeClr val="accent6"/>
                </a:solidFill>
                <a:effectLst>
                  <a:outerShdw blurRad="41275" dist="20320" dir="1800000" algn="tl" rotWithShape="0">
                    <a:srgbClr val="000000">
                      <a:alpha val="40000"/>
                    </a:srgbClr>
                  </a:outerShdw>
                </a:effectLst>
              </a:rPr>
              <a:t>系统指的是为了使用方便和提高效率开发的相关程序，分为系统软件和应用软件俩大类</a:t>
            </a:r>
            <a:endParaRPr lang="zh-CN" altLang="en-US" sz="2800" b="1" dirty="0">
              <a:ln w="12700">
                <a:solidFill>
                  <a:srgbClr val="7030A0"/>
                </a:solidFill>
                <a:prstDash val="solid"/>
              </a:ln>
              <a:solidFill>
                <a:schemeClr val="accent6"/>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443429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31640" y="476672"/>
            <a:ext cx="5032147" cy="923330"/>
          </a:xfrm>
          <a:prstGeom prst="rect">
            <a:avLst/>
          </a:prstGeom>
          <a:noFill/>
        </p:spPr>
        <p:txBody>
          <a:bodyPr wrap="none" lIns="91440" tIns="45720" rIns="91440" bIns="45720">
            <a:spAutoFit/>
          </a:bodyPr>
          <a:lstStyle/>
          <a:p>
            <a:r>
              <a:rPr lang="en-US" altLang="zh-CN" sz="5400" b="1" dirty="0">
                <a:ln w="1905">
                  <a:solidFill>
                    <a:srgbClr val="FFFF00"/>
                  </a:solidFill>
                </a:ln>
                <a:solidFill>
                  <a:srgbClr val="FF0000"/>
                </a:solidFill>
                <a:effectLst>
                  <a:innerShdw blurRad="69850" dist="43180" dir="5400000">
                    <a:srgbClr val="000000">
                      <a:alpha val="65000"/>
                    </a:srgbClr>
                  </a:innerShdw>
                </a:effectLst>
              </a:rPr>
              <a:t>2</a:t>
            </a:r>
            <a:r>
              <a:rPr lang="en-US" altLang="zh-CN" sz="5400" b="1" dirty="0" smtClean="0">
                <a:ln w="1905">
                  <a:solidFill>
                    <a:srgbClr val="FFFF00"/>
                  </a:solidFill>
                </a:ln>
                <a:solidFill>
                  <a:srgbClr val="FF0000"/>
                </a:solidFill>
                <a:effectLst>
                  <a:innerShdw blurRad="69850" dist="43180" dir="5400000">
                    <a:srgbClr val="000000">
                      <a:alpha val="65000"/>
                    </a:srgbClr>
                  </a:innerShdw>
                </a:effectLst>
              </a:rPr>
              <a:t>.</a:t>
            </a:r>
            <a:r>
              <a:rPr lang="zh-CN" altLang="zh-CN" sz="5400" b="1" dirty="0" smtClean="0">
                <a:ln w="1905">
                  <a:solidFill>
                    <a:srgbClr val="FFFF00"/>
                  </a:solidFill>
                </a:ln>
                <a:solidFill>
                  <a:srgbClr val="FF0000"/>
                </a:solidFill>
                <a:effectLst>
                  <a:innerShdw blurRad="69850" dist="43180" dir="5400000">
                    <a:srgbClr val="000000">
                      <a:alpha val="65000"/>
                    </a:srgbClr>
                  </a:innerShdw>
                </a:effectLst>
              </a:rPr>
              <a:t>对</a:t>
            </a:r>
            <a:r>
              <a:rPr lang="zh-CN" altLang="zh-CN" sz="5400" b="1" dirty="0">
                <a:ln w="1905">
                  <a:solidFill>
                    <a:srgbClr val="FFFF00"/>
                  </a:solidFill>
                </a:ln>
                <a:solidFill>
                  <a:srgbClr val="FF0000"/>
                </a:solidFill>
                <a:effectLst>
                  <a:innerShdw blurRad="69850" dist="43180" dir="5400000">
                    <a:srgbClr val="000000">
                      <a:alpha val="65000"/>
                    </a:srgbClr>
                  </a:innerShdw>
                </a:effectLst>
              </a:rPr>
              <a:t>指针的认识 </a:t>
            </a:r>
            <a:endParaRPr lang="zh-CN" altLang="zh-CN" sz="5400" b="1" dirty="0">
              <a:ln w="1905">
                <a:solidFill>
                  <a:srgbClr val="FFFF00"/>
                </a:solidFill>
              </a:ln>
              <a:solidFill>
                <a:srgbClr val="FF0000"/>
              </a:solidFill>
            </a:endParaRPr>
          </a:p>
        </p:txBody>
      </p:sp>
      <p:sp>
        <p:nvSpPr>
          <p:cNvPr id="3" name="矩形 2"/>
          <p:cNvSpPr/>
          <p:nvPr/>
        </p:nvSpPr>
        <p:spPr>
          <a:xfrm>
            <a:off x="459843" y="1556792"/>
            <a:ext cx="7922168" cy="923330"/>
          </a:xfrm>
          <a:prstGeom prst="rect">
            <a:avLst/>
          </a:prstGeom>
          <a:noFill/>
        </p:spPr>
        <p:txBody>
          <a:bodyPr wrap="square" lIns="91440" tIns="45720" rIns="91440" bIns="45720">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r>
              <a:rPr lang="zh-CN" altLang="en-US" sz="5400" b="1" cap="all" dirty="0" smtClean="0">
                <a:ln w="0">
                  <a:solidFill>
                    <a:srgbClr val="FFFF00"/>
                  </a:solidFill>
                </a:ln>
                <a:solidFill>
                  <a:srgbClr val="00B0F0"/>
                </a:solidFill>
                <a:effectLst>
                  <a:reflection blurRad="12700" stA="50000" endPos="50000" dist="5000" dir="5400000" sy="-100000" rotWithShape="0"/>
                </a:effectLst>
              </a:rPr>
              <a:t>指针的作用</a:t>
            </a:r>
            <a:endParaRPr lang="zh-CN" altLang="en-US" sz="5400" b="1" cap="all" dirty="0">
              <a:ln w="0">
                <a:solidFill>
                  <a:srgbClr val="FFFF00"/>
                </a:solidFill>
              </a:ln>
              <a:solidFill>
                <a:srgbClr val="00B0F0"/>
              </a:solidFill>
              <a:effectLst>
                <a:reflection blurRad="12700" stA="50000" endPos="50000" dist="5000" dir="5400000" sy="-100000" rotWithShape="0"/>
              </a:effectLst>
            </a:endParaRPr>
          </a:p>
        </p:txBody>
      </p:sp>
      <p:sp>
        <p:nvSpPr>
          <p:cNvPr id="4" name="矩形 3"/>
          <p:cNvSpPr/>
          <p:nvPr/>
        </p:nvSpPr>
        <p:spPr>
          <a:xfrm>
            <a:off x="468723" y="2852936"/>
            <a:ext cx="7922168" cy="3785652"/>
          </a:xfrm>
          <a:prstGeom prst="rect">
            <a:avLst/>
          </a:prstGeom>
          <a:noFill/>
        </p:spPr>
        <p:txBody>
          <a:bodyPr wrap="square" lIns="91440" tIns="45720" rIns="91440" bIns="45720">
            <a:spAutoFit/>
          </a:bodyPr>
          <a:lstStyle/>
          <a:p>
            <a:pPr algn="ctr"/>
            <a:r>
              <a:rPr lang="en-US" altLang="zh-CN" sz="4000" b="1" dirty="0" smtClean="0">
                <a:ln w="18000">
                  <a:solidFill>
                    <a:srgbClr val="00B0F0"/>
                  </a:solidFill>
                  <a:prstDash val="solid"/>
                  <a:miter lim="800000"/>
                </a:ln>
                <a:solidFill>
                  <a:srgbClr val="FF0000"/>
                </a:solidFill>
                <a:effectLst>
                  <a:outerShdw blurRad="25500" dist="23000" dir="7020000" algn="tl">
                    <a:srgbClr val="000000">
                      <a:alpha val="50000"/>
                    </a:srgbClr>
                  </a:outerShdw>
                </a:effectLst>
              </a:rPr>
              <a:t>  </a:t>
            </a:r>
            <a:r>
              <a:rPr lang="zh-CN" altLang="zh-CN" sz="4000" b="1" dirty="0" smtClean="0">
                <a:ln w="18000">
                  <a:solidFill>
                    <a:srgbClr val="00B0F0"/>
                  </a:solidFill>
                  <a:prstDash val="solid"/>
                  <a:miter lim="800000"/>
                </a:ln>
                <a:solidFill>
                  <a:srgbClr val="FF0000"/>
                </a:solidFill>
                <a:effectLst>
                  <a:outerShdw blurRad="25500" dist="23000" dir="7020000" algn="tl">
                    <a:srgbClr val="000000">
                      <a:alpha val="50000"/>
                    </a:srgbClr>
                  </a:outerShdw>
                </a:effectLst>
              </a:rPr>
              <a:t>指针</a:t>
            </a:r>
            <a:r>
              <a:rPr lang="zh-CN" altLang="zh-CN" sz="4000" b="1" dirty="0">
                <a:ln w="18000">
                  <a:solidFill>
                    <a:srgbClr val="00B0F0"/>
                  </a:solidFill>
                  <a:prstDash val="solid"/>
                  <a:miter lim="800000"/>
                </a:ln>
                <a:solidFill>
                  <a:srgbClr val="FF0000"/>
                </a:solidFill>
                <a:effectLst>
                  <a:outerShdw blurRad="25500" dist="23000" dir="7020000" algn="tl">
                    <a:srgbClr val="000000">
                      <a:alpha val="50000"/>
                    </a:srgbClr>
                  </a:outerShdw>
                </a:effectLst>
              </a:rPr>
              <a:t>是编程语言中的一类数据类型及其对象或变量，可以通过它找到以它为地址的内存单元</a:t>
            </a:r>
            <a:r>
              <a:rPr lang="zh-CN" altLang="zh-CN" sz="4000" b="1" dirty="0" smtClean="0">
                <a:ln w="18000">
                  <a:solidFill>
                    <a:srgbClr val="00B0F0"/>
                  </a:solidFill>
                  <a:prstDash val="solid"/>
                  <a:miter lim="800000"/>
                </a:ln>
                <a:solidFill>
                  <a:srgbClr val="FF0000"/>
                </a:solidFill>
                <a:effectLst>
                  <a:outerShdw blurRad="25500" dist="23000" dir="7020000" algn="tl">
                    <a:srgbClr val="000000">
                      <a:alpha val="50000"/>
                    </a:srgbClr>
                  </a:outerShdw>
                </a:effectLst>
              </a:rPr>
              <a:t>。</a:t>
            </a:r>
            <a:r>
              <a:rPr lang="zh-CN" altLang="zh-CN" sz="4000" b="1" dirty="0">
                <a:ln w="18000">
                  <a:solidFill>
                    <a:srgbClr val="00B0F0"/>
                  </a:solidFill>
                  <a:prstDash val="solid"/>
                  <a:miter lim="800000"/>
                </a:ln>
                <a:solidFill>
                  <a:srgbClr val="FF0000"/>
                </a:solidFill>
                <a:effectLst>
                  <a:outerShdw blurRad="25500" dist="23000" dir="7020000" algn="tl">
                    <a:srgbClr val="000000">
                      <a:alpha val="50000"/>
                    </a:srgbClr>
                  </a:outerShdw>
                </a:effectLst>
              </a:rPr>
              <a:t>使用指针的目的是简化代码和参数传递，其中参数传递包括传指针和传值俩种。</a:t>
            </a:r>
            <a:endParaRPr lang="zh-CN" altLang="en-US" sz="4000" b="1" dirty="0">
              <a:ln w="18000">
                <a:solidFill>
                  <a:srgbClr val="00B0F0"/>
                </a:solidFill>
                <a:prstDash val="solid"/>
                <a:miter lim="800000"/>
              </a:ln>
              <a:solidFill>
                <a:srgbClr val="FF0000"/>
              </a:solidFill>
              <a:effectLst>
                <a:outerShdw blurRad="25500" dist="23000" dir="7020000" algn="tl">
                  <a:srgbClr val="000000">
                    <a:alpha val="50000"/>
                  </a:srgbClr>
                </a:outerShdw>
              </a:effectLst>
            </a:endParaRPr>
          </a:p>
        </p:txBody>
      </p:sp>
    </p:spTree>
    <p:extLst>
      <p:ext uri="{BB962C8B-B14F-4D97-AF65-F5344CB8AC3E}">
        <p14:creationId xmlns:p14="http://schemas.microsoft.com/office/powerpoint/2010/main" val="39356530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1+#ppt_w/2"/>
                                          </p:val>
                                        </p:tav>
                                        <p:tav tm="100000">
                                          <p:val>
                                            <p:strVal val="#ppt_x"/>
                                          </p:val>
                                        </p:tav>
                                      </p:tavLst>
                                    </p:anim>
                                    <p:anim calcmode="lin" valueType="num">
                                      <p:cBhvr additive="base">
                                        <p:cTn id="14"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31640" y="476672"/>
            <a:ext cx="5032147" cy="923330"/>
          </a:xfrm>
          <a:prstGeom prst="rect">
            <a:avLst/>
          </a:prstGeom>
          <a:noFill/>
        </p:spPr>
        <p:txBody>
          <a:bodyPr wrap="none" lIns="91440" tIns="45720" rIns="91440" bIns="45720">
            <a:spAutoFit/>
          </a:bodyPr>
          <a:lstStyle/>
          <a:p>
            <a:r>
              <a:rPr lang="en-US" altLang="zh-CN" sz="5400" b="1" dirty="0">
                <a:ln w="1905">
                  <a:solidFill>
                    <a:srgbClr val="FFFF00"/>
                  </a:solidFill>
                </a:ln>
                <a:solidFill>
                  <a:srgbClr val="FF0000"/>
                </a:solidFill>
                <a:effectLst>
                  <a:innerShdw blurRad="69850" dist="43180" dir="5400000">
                    <a:srgbClr val="000000">
                      <a:alpha val="65000"/>
                    </a:srgbClr>
                  </a:innerShdw>
                </a:effectLst>
              </a:rPr>
              <a:t>2</a:t>
            </a:r>
            <a:r>
              <a:rPr lang="en-US" altLang="zh-CN" sz="5400" b="1" dirty="0" smtClean="0">
                <a:ln w="1905">
                  <a:solidFill>
                    <a:srgbClr val="FFFF00"/>
                  </a:solidFill>
                </a:ln>
                <a:solidFill>
                  <a:srgbClr val="FF0000"/>
                </a:solidFill>
                <a:effectLst>
                  <a:innerShdw blurRad="69850" dist="43180" dir="5400000">
                    <a:srgbClr val="000000">
                      <a:alpha val="65000"/>
                    </a:srgbClr>
                  </a:innerShdw>
                </a:effectLst>
              </a:rPr>
              <a:t>.</a:t>
            </a:r>
            <a:r>
              <a:rPr lang="zh-CN" altLang="zh-CN" sz="5400" b="1" dirty="0" smtClean="0">
                <a:ln w="1905">
                  <a:solidFill>
                    <a:srgbClr val="FFFF00"/>
                  </a:solidFill>
                </a:ln>
                <a:solidFill>
                  <a:srgbClr val="FF0000"/>
                </a:solidFill>
                <a:effectLst>
                  <a:innerShdw blurRad="69850" dist="43180" dir="5400000">
                    <a:srgbClr val="000000">
                      <a:alpha val="65000"/>
                    </a:srgbClr>
                  </a:innerShdw>
                </a:effectLst>
              </a:rPr>
              <a:t>对</a:t>
            </a:r>
            <a:r>
              <a:rPr lang="zh-CN" altLang="zh-CN" sz="5400" b="1" dirty="0">
                <a:ln w="1905">
                  <a:solidFill>
                    <a:srgbClr val="FFFF00"/>
                  </a:solidFill>
                </a:ln>
                <a:solidFill>
                  <a:srgbClr val="FF0000"/>
                </a:solidFill>
                <a:effectLst>
                  <a:innerShdw blurRad="69850" dist="43180" dir="5400000">
                    <a:srgbClr val="000000">
                      <a:alpha val="65000"/>
                    </a:srgbClr>
                  </a:innerShdw>
                </a:effectLst>
              </a:rPr>
              <a:t>指针的认识 </a:t>
            </a:r>
            <a:endParaRPr lang="zh-CN" altLang="zh-CN" sz="5400" b="1" dirty="0">
              <a:ln w="1905">
                <a:solidFill>
                  <a:srgbClr val="FFFF00"/>
                </a:solidFill>
              </a:ln>
              <a:solidFill>
                <a:srgbClr val="FF0000"/>
              </a:solidFill>
            </a:endParaRPr>
          </a:p>
        </p:txBody>
      </p:sp>
      <p:sp>
        <p:nvSpPr>
          <p:cNvPr id="3" name="矩形 2"/>
          <p:cNvSpPr/>
          <p:nvPr/>
        </p:nvSpPr>
        <p:spPr>
          <a:xfrm>
            <a:off x="459843" y="1556792"/>
            <a:ext cx="7922168" cy="923330"/>
          </a:xfrm>
          <a:prstGeom prst="rect">
            <a:avLst/>
          </a:prstGeom>
          <a:noFill/>
        </p:spPr>
        <p:txBody>
          <a:bodyPr wrap="square" lIns="91440" tIns="45720" rIns="91440" bIns="45720">
            <a:spAutoFit/>
          </a:bodyPr>
          <a:lstStyle/>
          <a:p>
            <a:pPr algn="ctr"/>
            <a:r>
              <a:rPr lang="zh-CN" altLang="zh-CN" sz="5400" b="1" dirty="0" smtClean="0">
                <a:ln w="18000">
                  <a:solidFill>
                    <a:srgbClr val="FF0000"/>
                  </a:solidFill>
                  <a:prstDash val="solid"/>
                  <a:miter lim="800000"/>
                </a:ln>
                <a:solidFill>
                  <a:srgbClr val="FFFF00"/>
                </a:solidFill>
                <a:effectLst>
                  <a:outerShdw blurRad="25500" dist="23000" dir="7020000" algn="tl">
                    <a:srgbClr val="000000">
                      <a:alpha val="50000"/>
                    </a:srgbClr>
                  </a:outerShdw>
                </a:effectLst>
              </a:rPr>
              <a:t>单向</a:t>
            </a:r>
            <a:r>
              <a:rPr lang="zh-CN" altLang="zh-CN" sz="5400" b="1" dirty="0">
                <a:ln w="18000">
                  <a:solidFill>
                    <a:srgbClr val="FF0000"/>
                  </a:solidFill>
                  <a:prstDash val="solid"/>
                  <a:miter lim="800000"/>
                </a:ln>
                <a:solidFill>
                  <a:srgbClr val="FFFF00"/>
                </a:solidFill>
                <a:effectLst>
                  <a:outerShdw blurRad="25500" dist="23000" dir="7020000" algn="tl">
                    <a:srgbClr val="000000">
                      <a:alpha val="50000"/>
                    </a:srgbClr>
                  </a:outerShdw>
                </a:effectLst>
              </a:rPr>
              <a:t>指针链表</a:t>
            </a:r>
            <a:endParaRPr lang="zh-CN" altLang="en-US" sz="5400" b="1" dirty="0">
              <a:ln w="18000">
                <a:solidFill>
                  <a:srgbClr val="FF0000"/>
                </a:solidFill>
                <a:prstDash val="solid"/>
                <a:miter lim="800000"/>
              </a:ln>
              <a:solidFill>
                <a:srgbClr val="FFFF00"/>
              </a:solidFill>
              <a:effectLst>
                <a:outerShdw blurRad="25500" dist="23000" dir="7020000" algn="tl">
                  <a:srgbClr val="000000">
                    <a:alpha val="50000"/>
                  </a:srgbClr>
                </a:outerShdw>
              </a:effectLst>
            </a:endParaRPr>
          </a:p>
        </p:txBody>
      </p:sp>
      <p:sp>
        <p:nvSpPr>
          <p:cNvPr id="4" name="矩形 3"/>
          <p:cNvSpPr/>
          <p:nvPr/>
        </p:nvSpPr>
        <p:spPr>
          <a:xfrm>
            <a:off x="468723" y="2852936"/>
            <a:ext cx="7922168" cy="3416320"/>
          </a:xfrm>
          <a:prstGeom prst="rect">
            <a:avLst/>
          </a:prstGeom>
          <a:noFill/>
        </p:spPr>
        <p:txBody>
          <a:bodyPr wrap="square" lIns="91440" tIns="45720" rIns="91440" bIns="45720">
            <a:spAutoFit/>
          </a:bodyPr>
          <a:lstStyle/>
          <a:p>
            <a:pPr algn="ctr"/>
            <a:r>
              <a:rPr lang="en-US" altLang="zh-CN" sz="2400" b="1" dirty="0" smtClean="0">
                <a:ln w="12700">
                  <a:solidFill>
                    <a:srgbClr val="00B050"/>
                  </a:solidFill>
                  <a:prstDash val="solid"/>
                </a:ln>
                <a:solidFill>
                  <a:schemeClr val="accent6">
                    <a:lumMod val="75000"/>
                  </a:schemeClr>
                </a:solidFill>
                <a:effectLst>
                  <a:outerShdw blurRad="41275" dist="20320" dir="1800000" algn="tl" rotWithShape="0">
                    <a:srgbClr val="000000">
                      <a:alpha val="40000"/>
                    </a:srgbClr>
                  </a:outerShdw>
                </a:effectLst>
              </a:rPr>
              <a:t>  </a:t>
            </a:r>
            <a:r>
              <a:rPr lang="zh-CN" altLang="zh-CN" sz="2400" b="1" dirty="0" smtClean="0">
                <a:ln w="12700">
                  <a:solidFill>
                    <a:srgbClr val="00B050"/>
                  </a:solidFill>
                  <a:prstDash val="solid"/>
                </a:ln>
                <a:solidFill>
                  <a:schemeClr val="accent6">
                    <a:lumMod val="75000"/>
                  </a:schemeClr>
                </a:solidFill>
                <a:effectLst>
                  <a:outerShdw blurRad="41275" dist="20320" dir="1800000" algn="tl" rotWithShape="0">
                    <a:srgbClr val="000000">
                      <a:alpha val="40000"/>
                    </a:srgbClr>
                  </a:outerShdw>
                </a:effectLst>
              </a:rPr>
              <a:t>一</a:t>
            </a:r>
            <a:r>
              <a:rPr lang="zh-CN" altLang="zh-CN" sz="2400" b="1" dirty="0">
                <a:ln w="12700">
                  <a:solidFill>
                    <a:srgbClr val="00B050"/>
                  </a:solidFill>
                  <a:prstDash val="solid"/>
                </a:ln>
                <a:solidFill>
                  <a:schemeClr val="accent6">
                    <a:lumMod val="75000"/>
                  </a:schemeClr>
                </a:solidFill>
                <a:effectLst>
                  <a:outerShdw blurRad="41275" dist="20320" dir="1800000" algn="tl" rotWithShape="0">
                    <a:srgbClr val="000000">
                      <a:alpha val="40000"/>
                    </a:srgbClr>
                  </a:outerShdw>
                </a:effectLst>
              </a:rPr>
              <a:t>种既有数据又有指针的结构。指针链表的优点是可以动态的进行存储分配的一种结构，链表中的元素可以根据使用者的需求增加或者减少，比数组更加灵活。链表中的元素称为</a:t>
            </a:r>
            <a:r>
              <a:rPr lang="en-US" altLang="zh-CN" sz="2400" b="1" dirty="0">
                <a:ln w="12700">
                  <a:solidFill>
                    <a:srgbClr val="00B050"/>
                  </a:solidFill>
                  <a:prstDash val="solid"/>
                </a:ln>
                <a:solidFill>
                  <a:schemeClr val="accent6">
                    <a:lumMod val="75000"/>
                  </a:schemeClr>
                </a:solidFill>
                <a:effectLst>
                  <a:outerShdw blurRad="41275" dist="20320" dir="1800000" algn="tl" rotWithShape="0">
                    <a:srgbClr val="000000">
                      <a:alpha val="40000"/>
                    </a:srgbClr>
                  </a:outerShdw>
                </a:effectLst>
              </a:rPr>
              <a:t>“</a:t>
            </a:r>
            <a:r>
              <a:rPr lang="zh-CN" altLang="zh-CN" sz="2400" b="1" dirty="0">
                <a:ln w="12700">
                  <a:solidFill>
                    <a:srgbClr val="00B050"/>
                  </a:solidFill>
                  <a:prstDash val="solid"/>
                </a:ln>
                <a:solidFill>
                  <a:schemeClr val="accent6">
                    <a:lumMod val="75000"/>
                  </a:schemeClr>
                </a:solidFill>
                <a:effectLst>
                  <a:outerShdw blurRad="41275" dist="20320" dir="1800000" algn="tl" rotWithShape="0">
                    <a:srgbClr val="000000">
                      <a:alpha val="40000"/>
                    </a:srgbClr>
                  </a:outerShdw>
                </a:effectLst>
              </a:rPr>
              <a:t>结点</a:t>
            </a:r>
            <a:r>
              <a:rPr lang="en-US" altLang="zh-CN" sz="2400" b="1" dirty="0">
                <a:ln w="12700">
                  <a:solidFill>
                    <a:srgbClr val="00B050"/>
                  </a:solidFill>
                  <a:prstDash val="solid"/>
                </a:ln>
                <a:solidFill>
                  <a:schemeClr val="accent6">
                    <a:lumMod val="75000"/>
                  </a:schemeClr>
                </a:solidFill>
                <a:effectLst>
                  <a:outerShdw blurRad="41275" dist="20320" dir="1800000" algn="tl" rotWithShape="0">
                    <a:srgbClr val="000000">
                      <a:alpha val="40000"/>
                    </a:srgbClr>
                  </a:outerShdw>
                </a:effectLst>
              </a:rPr>
              <a:t>”</a:t>
            </a:r>
            <a:r>
              <a:rPr lang="zh-CN" altLang="zh-CN" sz="2400" b="1" dirty="0">
                <a:ln w="12700">
                  <a:solidFill>
                    <a:srgbClr val="00B050"/>
                  </a:solidFill>
                  <a:prstDash val="solid"/>
                </a:ln>
                <a:solidFill>
                  <a:schemeClr val="accent6">
                    <a:lumMod val="75000"/>
                  </a:schemeClr>
                </a:solidFill>
                <a:effectLst>
                  <a:outerShdw blurRad="41275" dist="20320" dir="1800000" algn="tl" rotWithShape="0">
                    <a:srgbClr val="000000">
                      <a:alpha val="40000"/>
                    </a:srgbClr>
                  </a:outerShdw>
                </a:effectLst>
              </a:rPr>
              <a:t>，每个结点包括数据域和指针域，链表有一个用于指向链表头的头指针和一个指针部分指向一个空结点的尾结点。结点里的指针存放着的是下一个结点的地址。 当链表建立成功并且赋值后，就需要输出链表，链表的输出从头结点开始，每访问一个结点，就将当前指针向该结点的下一个结点移动，直至下一个结点为空。</a:t>
            </a:r>
            <a:r>
              <a:rPr lang="zh-CN" altLang="zh-CN" sz="2400" b="1" dirty="0" smtClean="0">
                <a:ln w="12700">
                  <a:solidFill>
                    <a:srgbClr val="00B050"/>
                  </a:solidFill>
                  <a:prstDash val="solid"/>
                </a:ln>
                <a:solidFill>
                  <a:schemeClr val="accent6">
                    <a:lumMod val="75000"/>
                  </a:schemeClr>
                </a:solidFill>
                <a:effectLst>
                  <a:outerShdw blurRad="41275" dist="20320" dir="1800000" algn="tl" rotWithShape="0">
                    <a:srgbClr val="000000">
                      <a:alpha val="40000"/>
                    </a:srgbClr>
                  </a:outerShdw>
                </a:effectLst>
              </a:rPr>
              <a:t>。</a:t>
            </a:r>
            <a:endParaRPr lang="zh-CN" altLang="en-US" sz="2400" b="1" dirty="0">
              <a:ln w="12700">
                <a:solidFill>
                  <a:srgbClr val="00B050"/>
                </a:solidFill>
                <a:prstDash val="solid"/>
              </a:ln>
              <a:solidFill>
                <a:schemeClr val="accent6">
                  <a:lumMod val="7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1584098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07878" y="332656"/>
            <a:ext cx="5818772" cy="923330"/>
          </a:xfrm>
          <a:prstGeom prst="rect">
            <a:avLst/>
          </a:prstGeom>
          <a:noFill/>
        </p:spPr>
        <p:txBody>
          <a:bodyPr wrap="none" lIns="91440" tIns="45720" rIns="91440" bIns="45720">
            <a:spAutoFit/>
          </a:bodyPr>
          <a:lstStyle/>
          <a:p>
            <a:pPr algn="ctr"/>
            <a:r>
              <a:rPr lang="en-US" altLang="zh-CN" sz="5400" b="1" dirty="0">
                <a:ln w="1905">
                  <a:solidFill>
                    <a:srgbClr val="FFFF00"/>
                  </a:solidFill>
                </a:ln>
                <a:solidFill>
                  <a:srgbClr val="FF0000"/>
                </a:solidFill>
                <a:effectLst>
                  <a:innerShdw blurRad="69850" dist="43180" dir="5400000">
                    <a:srgbClr val="000000">
                      <a:alpha val="65000"/>
                    </a:srgbClr>
                  </a:innerShdw>
                </a:effectLst>
              </a:rPr>
              <a:t>3</a:t>
            </a:r>
            <a:r>
              <a:rPr lang="en-US" altLang="zh-CN" sz="5400" b="1" dirty="0" smtClean="0">
                <a:ln w="1905">
                  <a:solidFill>
                    <a:srgbClr val="FFFF00"/>
                  </a:solidFill>
                </a:ln>
                <a:solidFill>
                  <a:srgbClr val="FF0000"/>
                </a:solidFill>
                <a:effectLst>
                  <a:innerShdw blurRad="69850" dist="43180" dir="5400000">
                    <a:srgbClr val="000000">
                      <a:alpha val="65000"/>
                    </a:srgbClr>
                  </a:innerShdw>
                </a:effectLst>
              </a:rPr>
              <a:t>.</a:t>
            </a:r>
            <a:r>
              <a:rPr lang="zh-CN" altLang="zh-CN" sz="5400" b="1" dirty="0">
                <a:ln w="1905">
                  <a:solidFill>
                    <a:srgbClr val="FFFF00"/>
                  </a:solidFill>
                </a:ln>
                <a:solidFill>
                  <a:srgbClr val="FF0000"/>
                </a:solidFill>
                <a:effectLst>
                  <a:innerShdw blurRad="69850" dist="43180" dir="5400000">
                    <a:srgbClr val="000000">
                      <a:alpha val="65000"/>
                    </a:srgbClr>
                  </a:innerShdw>
                </a:effectLst>
              </a:rPr>
              <a:t>对</a:t>
            </a:r>
            <a:r>
              <a:rPr lang="en-US" altLang="zh-CN" sz="5400" b="1" dirty="0" err="1">
                <a:ln w="1905">
                  <a:solidFill>
                    <a:srgbClr val="FFFF00"/>
                  </a:solidFill>
                </a:ln>
                <a:solidFill>
                  <a:srgbClr val="FF0000"/>
                </a:solidFill>
                <a:effectLst>
                  <a:innerShdw blurRad="69850" dist="43180" dir="5400000">
                    <a:srgbClr val="000000">
                      <a:alpha val="65000"/>
                    </a:srgbClr>
                  </a:innerShdw>
                </a:effectLst>
              </a:rPr>
              <a:t>Arduino</a:t>
            </a:r>
            <a:r>
              <a:rPr lang="zh-CN" altLang="zh-CN" sz="5400" b="1" dirty="0">
                <a:ln w="1905">
                  <a:solidFill>
                    <a:srgbClr val="FFFF00"/>
                  </a:solidFill>
                </a:ln>
                <a:solidFill>
                  <a:srgbClr val="FF0000"/>
                </a:solidFill>
                <a:effectLst>
                  <a:innerShdw blurRad="69850" dist="43180" dir="5400000">
                    <a:srgbClr val="000000">
                      <a:alpha val="65000"/>
                    </a:srgbClr>
                  </a:innerShdw>
                </a:effectLst>
              </a:rPr>
              <a:t>的认识</a:t>
            </a:r>
          </a:p>
        </p:txBody>
      </p:sp>
      <p:sp>
        <p:nvSpPr>
          <p:cNvPr id="3" name="矩形 2"/>
          <p:cNvSpPr/>
          <p:nvPr/>
        </p:nvSpPr>
        <p:spPr>
          <a:xfrm>
            <a:off x="411596" y="1556792"/>
            <a:ext cx="8393449" cy="923330"/>
          </a:xfrm>
          <a:prstGeom prst="rect">
            <a:avLst/>
          </a:prstGeom>
          <a:noFill/>
        </p:spPr>
        <p:txBody>
          <a:bodyPr wrap="square" lIns="91440" tIns="45720" rIns="91440" bIns="45720">
            <a:spAutoFit/>
          </a:bodyPr>
          <a:lstStyle/>
          <a:p>
            <a:pPr algn="ctr"/>
            <a:r>
              <a:rPr lang="en-US" altLang="zh-CN" sz="5400" b="1" cap="none" spc="0" dirty="0" err="1" smtClean="0">
                <a:ln w="31550" cmpd="sng">
                  <a:solidFill>
                    <a:srgbClr val="7030A0"/>
                  </a:soli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Arduino</a:t>
            </a:r>
            <a:r>
              <a:rPr lang="zh-CN" altLang="en-US" sz="5400" b="1" cap="none" spc="0" dirty="0" smtClean="0">
                <a:ln w="31550" cmpd="sng">
                  <a:solidFill>
                    <a:srgbClr val="7030A0"/>
                  </a:soli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的发明者</a:t>
            </a:r>
            <a:endParaRPr lang="zh-CN" altLang="en-US" sz="5400" b="1" cap="none" spc="0" dirty="0">
              <a:ln w="31550" cmpd="sng">
                <a:solidFill>
                  <a:srgbClr val="7030A0"/>
                </a:soli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4" name="矩形 3"/>
          <p:cNvSpPr/>
          <p:nvPr/>
        </p:nvSpPr>
        <p:spPr>
          <a:xfrm>
            <a:off x="435378" y="2708920"/>
            <a:ext cx="8280920" cy="3785652"/>
          </a:xfrm>
          <a:prstGeom prst="rect">
            <a:avLst/>
          </a:prstGeom>
          <a:noFill/>
        </p:spPr>
        <p:txBody>
          <a:bodyPr wrap="square" lIns="91440" tIns="45720" rIns="91440" bIns="45720">
            <a:spAutoFit/>
          </a:bodyPr>
          <a:lstStyle/>
          <a:p>
            <a:pPr algn="ctr"/>
            <a:r>
              <a:rPr lang="en-US" altLang="zh-CN" sz="4800" b="1" dirty="0" smtClean="0">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  </a:t>
            </a:r>
            <a:r>
              <a:rPr lang="en-US" altLang="zh-CN" sz="4800" b="1" dirty="0" err="1" smtClean="0">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Arduino</a:t>
            </a:r>
            <a:r>
              <a:rPr lang="zh-CN" altLang="zh-CN" sz="4800" b="1" dirty="0">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的发明者是一个意大利</a:t>
            </a:r>
            <a:r>
              <a:rPr lang="en-US" altLang="zh-CN" sz="4800" b="1" dirty="0" err="1">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Ivrea</a:t>
            </a:r>
            <a:r>
              <a:rPr lang="zh-CN" altLang="zh-CN" sz="4800" b="1" dirty="0">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一家高科技设计学校的老师</a:t>
            </a:r>
            <a:r>
              <a:rPr lang="en-US" altLang="zh-CN" sz="4800" b="1" dirty="0">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Massimo </a:t>
            </a:r>
            <a:r>
              <a:rPr lang="en-US" altLang="zh-CN" sz="4800" b="1" dirty="0" err="1">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Banzi</a:t>
            </a:r>
            <a:r>
              <a:rPr lang="zh-CN" altLang="zh-CN" sz="4800" b="1" dirty="0">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和一个西班牙籍晶片工程师</a:t>
            </a:r>
            <a:r>
              <a:rPr lang="en-US" altLang="zh-CN" sz="4800" b="1" dirty="0">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David </a:t>
            </a:r>
            <a:r>
              <a:rPr lang="en-US" altLang="zh-CN" sz="4800" b="1" dirty="0" err="1">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rPr>
              <a:t>Cuartielles</a:t>
            </a:r>
            <a:endParaRPr lang="zh-CN" altLang="en-US" sz="4800" b="1" dirty="0">
              <a:ln w="12700">
                <a:solidFill>
                  <a:schemeClr val="tx2">
                    <a:lumMod val="60000"/>
                    <a:lumOff val="40000"/>
                  </a:schemeClr>
                </a:solidFill>
                <a:prstDash val="solid"/>
              </a:ln>
              <a:solidFill>
                <a:schemeClr val="accent6">
                  <a:lumMod val="7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39356530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07878" y="332656"/>
            <a:ext cx="5818772" cy="923330"/>
          </a:xfrm>
          <a:prstGeom prst="rect">
            <a:avLst/>
          </a:prstGeom>
          <a:noFill/>
        </p:spPr>
        <p:txBody>
          <a:bodyPr wrap="none" lIns="91440" tIns="45720" rIns="91440" bIns="45720">
            <a:spAutoFit/>
          </a:bodyPr>
          <a:lstStyle/>
          <a:p>
            <a:pPr algn="ctr"/>
            <a:r>
              <a:rPr lang="en-US" altLang="zh-CN" sz="5400" b="1" dirty="0">
                <a:ln w="1905">
                  <a:solidFill>
                    <a:srgbClr val="FFFF00"/>
                  </a:solidFill>
                </a:ln>
                <a:solidFill>
                  <a:srgbClr val="FF0000"/>
                </a:solidFill>
                <a:effectLst>
                  <a:innerShdw blurRad="69850" dist="43180" dir="5400000">
                    <a:srgbClr val="000000">
                      <a:alpha val="65000"/>
                    </a:srgbClr>
                  </a:innerShdw>
                </a:effectLst>
              </a:rPr>
              <a:t>3</a:t>
            </a:r>
            <a:r>
              <a:rPr lang="en-US" altLang="zh-CN" sz="5400" b="1" dirty="0" smtClean="0">
                <a:ln w="1905">
                  <a:solidFill>
                    <a:srgbClr val="FFFF00"/>
                  </a:solidFill>
                </a:ln>
                <a:solidFill>
                  <a:srgbClr val="FF0000"/>
                </a:solidFill>
                <a:effectLst>
                  <a:innerShdw blurRad="69850" dist="43180" dir="5400000">
                    <a:srgbClr val="000000">
                      <a:alpha val="65000"/>
                    </a:srgbClr>
                  </a:innerShdw>
                </a:effectLst>
              </a:rPr>
              <a:t>.</a:t>
            </a:r>
            <a:r>
              <a:rPr lang="zh-CN" altLang="zh-CN" sz="5400" b="1" dirty="0">
                <a:ln w="1905">
                  <a:solidFill>
                    <a:srgbClr val="FFFF00"/>
                  </a:solidFill>
                </a:ln>
                <a:solidFill>
                  <a:srgbClr val="FF0000"/>
                </a:solidFill>
                <a:effectLst>
                  <a:innerShdw blurRad="69850" dist="43180" dir="5400000">
                    <a:srgbClr val="000000">
                      <a:alpha val="65000"/>
                    </a:srgbClr>
                  </a:innerShdw>
                </a:effectLst>
              </a:rPr>
              <a:t>对</a:t>
            </a:r>
            <a:r>
              <a:rPr lang="en-US" altLang="zh-CN" sz="5400" b="1" dirty="0" err="1">
                <a:ln w="1905">
                  <a:solidFill>
                    <a:srgbClr val="FFFF00"/>
                  </a:solidFill>
                </a:ln>
                <a:solidFill>
                  <a:srgbClr val="FF0000"/>
                </a:solidFill>
                <a:effectLst>
                  <a:innerShdw blurRad="69850" dist="43180" dir="5400000">
                    <a:srgbClr val="000000">
                      <a:alpha val="65000"/>
                    </a:srgbClr>
                  </a:innerShdw>
                </a:effectLst>
              </a:rPr>
              <a:t>Arduino</a:t>
            </a:r>
            <a:r>
              <a:rPr lang="zh-CN" altLang="zh-CN" sz="5400" b="1" dirty="0">
                <a:ln w="1905">
                  <a:solidFill>
                    <a:srgbClr val="FFFF00"/>
                  </a:solidFill>
                </a:ln>
                <a:solidFill>
                  <a:srgbClr val="FF0000"/>
                </a:solidFill>
                <a:effectLst>
                  <a:innerShdw blurRad="69850" dist="43180" dir="5400000">
                    <a:srgbClr val="000000">
                      <a:alpha val="65000"/>
                    </a:srgbClr>
                  </a:innerShdw>
                </a:effectLst>
              </a:rPr>
              <a:t>的认识</a:t>
            </a:r>
          </a:p>
        </p:txBody>
      </p:sp>
      <p:sp>
        <p:nvSpPr>
          <p:cNvPr id="4" name="矩形 3"/>
          <p:cNvSpPr/>
          <p:nvPr/>
        </p:nvSpPr>
        <p:spPr>
          <a:xfrm>
            <a:off x="2339752" y="1425550"/>
            <a:ext cx="4587666" cy="923330"/>
          </a:xfrm>
          <a:prstGeom prst="rect">
            <a:avLst/>
          </a:prstGeom>
          <a:noFill/>
        </p:spPr>
        <p:txBody>
          <a:bodyPr wrap="none" lIns="91440" tIns="45720" rIns="91440" bIns="45720">
            <a:spAutoFit/>
          </a:bodyPr>
          <a:lstStyle/>
          <a:p>
            <a:pPr algn="ctr"/>
            <a:r>
              <a:rPr lang="en-US" altLang="zh-CN" sz="5400" b="1" dirty="0" err="1" smtClean="0">
                <a:ln w="31550" cmpd="sng">
                  <a:solidFill>
                    <a:srgbClr val="FFC000"/>
                  </a:soli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Arduino</a:t>
            </a:r>
            <a:r>
              <a:rPr lang="zh-CN" altLang="en-US" sz="5400" b="1" dirty="0" smtClean="0">
                <a:ln w="31550" cmpd="sng">
                  <a:solidFill>
                    <a:srgbClr val="FFC000"/>
                  </a:soli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的特点</a:t>
            </a:r>
            <a:endParaRPr lang="zh-CN" altLang="en-US" sz="5400" b="1" dirty="0">
              <a:ln w="31550" cmpd="sng">
                <a:solidFill>
                  <a:srgbClr val="FFC000"/>
                </a:soli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5" name="矩形 4"/>
          <p:cNvSpPr/>
          <p:nvPr/>
        </p:nvSpPr>
        <p:spPr>
          <a:xfrm>
            <a:off x="455997" y="2348880"/>
            <a:ext cx="8496944" cy="3970318"/>
          </a:xfrm>
          <a:prstGeom prst="rect">
            <a:avLst/>
          </a:prstGeom>
          <a:noFill/>
        </p:spPr>
        <p:txBody>
          <a:bodyPr wrap="square" lIns="91440" tIns="45720" rIns="91440" bIns="45720">
            <a:spAutoFit/>
          </a:bodyPr>
          <a:lstStyle/>
          <a:p>
            <a:pPr algn="ctr"/>
            <a:r>
              <a:rPr lang="en-US" altLang="zh-CN" sz="2800" b="1" dirty="0" smtClean="0">
                <a:ln w="12700">
                  <a:solidFill>
                    <a:schemeClr val="accent3"/>
                  </a:solidFill>
                  <a:prstDash val="solid"/>
                </a:ln>
                <a:solidFill>
                  <a:schemeClr val="accent4"/>
                </a:solidFill>
                <a:effectLst>
                  <a:outerShdw blurRad="41275" dist="20320" dir="1800000" algn="tl" rotWithShape="0">
                    <a:srgbClr val="000000">
                      <a:alpha val="40000"/>
                    </a:srgbClr>
                  </a:outerShdw>
                </a:effectLst>
              </a:rPr>
              <a:t>  </a:t>
            </a:r>
            <a:r>
              <a:rPr lang="en-US" altLang="zh-CN" sz="2800" b="1" dirty="0" err="1" smtClean="0">
                <a:ln w="12700">
                  <a:solidFill>
                    <a:schemeClr val="accent3"/>
                  </a:solidFill>
                  <a:prstDash val="solid"/>
                </a:ln>
                <a:solidFill>
                  <a:schemeClr val="accent4"/>
                </a:solidFill>
                <a:effectLst>
                  <a:outerShdw blurRad="41275" dist="20320" dir="1800000" algn="tl" rotWithShape="0">
                    <a:srgbClr val="000000">
                      <a:alpha val="40000"/>
                    </a:srgbClr>
                  </a:outerShdw>
                </a:effectLst>
              </a:rPr>
              <a:t>Arduino</a:t>
            </a:r>
            <a:r>
              <a:rPr lang="zh-CN" altLang="zh-CN" sz="2800" b="1" dirty="0">
                <a:ln w="12700">
                  <a:solidFill>
                    <a:schemeClr val="accent3"/>
                  </a:solidFill>
                  <a:prstDash val="solid"/>
                </a:ln>
                <a:solidFill>
                  <a:schemeClr val="accent4"/>
                </a:solidFill>
                <a:effectLst>
                  <a:outerShdw blurRad="41275" dist="20320" dir="1800000" algn="tl" rotWithShape="0">
                    <a:srgbClr val="000000">
                      <a:alpha val="40000"/>
                    </a:srgbClr>
                  </a:outerShdw>
                </a:effectLst>
              </a:rPr>
              <a:t>有四个显著的特点，一是跨平台，可以在三大主流操作系统上运行，而其他的大多数控制器只能在</a:t>
            </a:r>
            <a:r>
              <a:rPr lang="en-US" altLang="zh-CN" sz="2800" b="1" dirty="0">
                <a:ln w="12700">
                  <a:solidFill>
                    <a:schemeClr val="accent3"/>
                  </a:solidFill>
                  <a:prstDash val="solid"/>
                </a:ln>
                <a:solidFill>
                  <a:schemeClr val="accent4"/>
                </a:solidFill>
                <a:effectLst>
                  <a:outerShdw blurRad="41275" dist="20320" dir="1800000" algn="tl" rotWithShape="0">
                    <a:srgbClr val="000000">
                      <a:alpha val="40000"/>
                    </a:srgbClr>
                  </a:outerShdw>
                </a:effectLst>
              </a:rPr>
              <a:t>windows</a:t>
            </a:r>
            <a:r>
              <a:rPr lang="zh-CN" altLang="zh-CN" sz="2800" b="1" dirty="0">
                <a:ln w="12700">
                  <a:solidFill>
                    <a:schemeClr val="accent3"/>
                  </a:solidFill>
                  <a:prstDash val="solid"/>
                </a:ln>
                <a:solidFill>
                  <a:schemeClr val="accent4"/>
                </a:solidFill>
                <a:effectLst>
                  <a:outerShdw blurRad="41275" dist="20320" dir="1800000" algn="tl" rotWithShape="0">
                    <a:srgbClr val="000000">
                      <a:alpha val="40000"/>
                    </a:srgbClr>
                  </a:outerShdw>
                </a:effectLst>
              </a:rPr>
              <a:t>上开发。二是简单清晰，非常容易掌握，不需要太多的单片机和编程基础，同时还有足够的灵活性，初学者简单学习后，就可以快速的进行开发。三是开放性，</a:t>
            </a:r>
            <a:r>
              <a:rPr lang="en-US" altLang="zh-CN" sz="2800" b="1" dirty="0" err="1">
                <a:ln w="12700">
                  <a:solidFill>
                    <a:schemeClr val="accent3"/>
                  </a:solidFill>
                  <a:prstDash val="solid"/>
                </a:ln>
                <a:solidFill>
                  <a:schemeClr val="accent4"/>
                </a:solidFill>
                <a:effectLst>
                  <a:outerShdw blurRad="41275" dist="20320" dir="1800000" algn="tl" rotWithShape="0">
                    <a:srgbClr val="000000">
                      <a:alpha val="40000"/>
                    </a:srgbClr>
                  </a:outerShdw>
                </a:effectLst>
              </a:rPr>
              <a:t>Arduino</a:t>
            </a:r>
            <a:r>
              <a:rPr lang="zh-CN" altLang="zh-CN" sz="2800" b="1" dirty="0">
                <a:ln w="12700">
                  <a:solidFill>
                    <a:schemeClr val="accent3"/>
                  </a:solidFill>
                  <a:prstDash val="solid"/>
                </a:ln>
                <a:solidFill>
                  <a:schemeClr val="accent4"/>
                </a:solidFill>
                <a:effectLst>
                  <a:outerShdw blurRad="41275" dist="20320" dir="1800000" algn="tl" rotWithShape="0">
                    <a:srgbClr val="000000">
                      <a:alpha val="40000"/>
                    </a:srgbClr>
                  </a:outerShdw>
                </a:effectLst>
              </a:rPr>
              <a:t>是开源的，在开放协议的范围内可以任意修改原始设计图及相关代码。四是发展迅速，</a:t>
            </a:r>
            <a:r>
              <a:rPr lang="en-US" altLang="zh-CN" sz="2800" b="1" dirty="0" err="1">
                <a:ln w="12700">
                  <a:solidFill>
                    <a:schemeClr val="accent3"/>
                  </a:solidFill>
                  <a:prstDash val="solid"/>
                </a:ln>
                <a:solidFill>
                  <a:schemeClr val="accent4"/>
                </a:solidFill>
                <a:effectLst>
                  <a:outerShdw blurRad="41275" dist="20320" dir="1800000" algn="tl" rotWithShape="0">
                    <a:srgbClr val="000000">
                      <a:alpha val="40000"/>
                    </a:srgbClr>
                  </a:outerShdw>
                </a:effectLst>
              </a:rPr>
              <a:t>Arduino</a:t>
            </a:r>
            <a:r>
              <a:rPr lang="zh-CN" altLang="zh-CN" sz="2800" b="1" dirty="0">
                <a:ln w="12700">
                  <a:solidFill>
                    <a:schemeClr val="accent3"/>
                  </a:solidFill>
                  <a:prstDash val="solid"/>
                </a:ln>
                <a:solidFill>
                  <a:schemeClr val="accent4"/>
                </a:solidFill>
                <a:effectLst>
                  <a:outerShdw blurRad="41275" dist="20320" dir="1800000" algn="tl" rotWithShape="0">
                    <a:srgbClr val="000000">
                      <a:alpha val="40000"/>
                    </a:srgbClr>
                  </a:outerShdw>
                </a:effectLst>
              </a:rPr>
              <a:t>不仅仅是全球最流行的开源硬件，也是一个优秀的硬件开发平台，更是硬件开发的趋势。</a:t>
            </a:r>
            <a:endParaRPr lang="zh-CN" altLang="en-US" sz="2800" b="1" dirty="0">
              <a:ln w="12700">
                <a:solidFill>
                  <a:schemeClr val="accent3"/>
                </a:solidFill>
                <a:prstDash val="solid"/>
              </a:ln>
              <a:solidFill>
                <a:schemeClr val="accent4"/>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39513572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3563888" y="836712"/>
            <a:ext cx="1576073" cy="923330"/>
          </a:xfrm>
          <a:prstGeom prst="rect">
            <a:avLst/>
          </a:prstGeom>
          <a:noFill/>
        </p:spPr>
        <p:txBody>
          <a:bodyPr wrap="none" lIns="91440" tIns="45720" rIns="91440" bIns="45720">
            <a:spAutoFit/>
          </a:bodyPr>
          <a:lstStyle/>
          <a:p>
            <a:pPr algn="ctr"/>
            <a:r>
              <a:rPr lang="zh-CN" altLang="en-US" sz="5400" b="1" dirty="0" smtClean="0">
                <a:ln w="19050">
                  <a:solidFill>
                    <a:srgbClr val="FFFF00"/>
                  </a:solidFill>
                  <a:prstDash val="solid"/>
                </a:ln>
                <a:solidFill>
                  <a:schemeClr val="accent4"/>
                </a:solidFill>
                <a:effectLst>
                  <a:outerShdw blurRad="50000" dist="50800" dir="7500000" algn="tl">
                    <a:srgbClr val="000000">
                      <a:shade val="5000"/>
                      <a:alpha val="35000"/>
                    </a:srgbClr>
                  </a:outerShdw>
                </a:effectLst>
              </a:rPr>
              <a:t>总结</a:t>
            </a:r>
            <a:endParaRPr lang="zh-CN" altLang="en-US" sz="5400" b="1" cap="none" spc="0" dirty="0">
              <a:ln w="19050">
                <a:solidFill>
                  <a:srgbClr val="FFFF00"/>
                </a:solidFill>
                <a:prstDash val="solid"/>
              </a:ln>
              <a:solidFill>
                <a:schemeClr val="accent4"/>
              </a:solidFill>
              <a:effectLst>
                <a:outerShdw blurRad="50000" dist="50800" dir="7500000" algn="tl">
                  <a:srgbClr val="000000">
                    <a:shade val="5000"/>
                    <a:alpha val="35000"/>
                  </a:srgbClr>
                </a:outerShdw>
              </a:effectLst>
            </a:endParaRPr>
          </a:p>
        </p:txBody>
      </p:sp>
      <p:sp>
        <p:nvSpPr>
          <p:cNvPr id="2" name="矩形 1"/>
          <p:cNvSpPr/>
          <p:nvPr/>
        </p:nvSpPr>
        <p:spPr>
          <a:xfrm>
            <a:off x="395536" y="1844824"/>
            <a:ext cx="8280920" cy="4524315"/>
          </a:xfrm>
          <a:prstGeom prst="rect">
            <a:avLst/>
          </a:prstGeom>
        </p:spPr>
        <p:txBody>
          <a:bodyPr wrap="square">
            <a:spAutoFit/>
          </a:bodyPr>
          <a:lstStyle/>
          <a:p>
            <a:r>
              <a:rPr lang="zh-CN" altLang="en-US" sz="3200" b="1" dirty="0" smtClean="0">
                <a:ln w="12700">
                  <a:solidFill>
                    <a:schemeClr val="accent6"/>
                  </a:solidFill>
                  <a:prstDash val="solid"/>
                </a:ln>
                <a:solidFill>
                  <a:schemeClr val="tx2">
                    <a:lumMod val="50000"/>
                  </a:schemeClr>
                </a:solidFill>
                <a:effectLst>
                  <a:outerShdw blurRad="41275" dist="20320" dir="1800000" algn="tl" rotWithShape="0">
                    <a:srgbClr val="000000">
                      <a:alpha val="40000"/>
                    </a:srgbClr>
                  </a:outerShdw>
                </a:effectLst>
              </a:rPr>
              <a:t>     随着</a:t>
            </a:r>
            <a:r>
              <a:rPr lang="zh-CN" altLang="en-US" sz="3200" b="1" dirty="0">
                <a:ln w="12700">
                  <a:solidFill>
                    <a:schemeClr val="accent6"/>
                  </a:solidFill>
                  <a:prstDash val="solid"/>
                </a:ln>
                <a:solidFill>
                  <a:schemeClr val="tx2">
                    <a:lumMod val="50000"/>
                  </a:schemeClr>
                </a:solidFill>
                <a:effectLst>
                  <a:outerShdw blurRad="41275" dist="20320" dir="1800000" algn="tl" rotWithShape="0">
                    <a:srgbClr val="000000">
                      <a:alpha val="40000"/>
                    </a:srgbClr>
                  </a:outerShdw>
                </a:effectLst>
              </a:rPr>
              <a:t>科技的进步，各种计算机技术、网络技术的飞速发展，计算机的发展已经进入了一个快速而又崭新的时代，计算机已经从功能单一、体积较大发展到了功能复杂、体积微小、资源网络化等。计算机的未来充满了变数</a:t>
            </a:r>
            <a:r>
              <a:rPr lang="en-US" altLang="zh-CN" sz="3200" b="1" dirty="0">
                <a:ln w="12700">
                  <a:solidFill>
                    <a:schemeClr val="accent6"/>
                  </a:solidFill>
                  <a:prstDash val="solid"/>
                </a:ln>
                <a:solidFill>
                  <a:schemeClr val="tx2">
                    <a:lumMod val="50000"/>
                  </a:schemeClr>
                </a:solidFill>
                <a:effectLst>
                  <a:outerShdw blurRad="41275" dist="20320" dir="1800000" algn="tl" rotWithShape="0">
                    <a:srgbClr val="000000">
                      <a:alpha val="40000"/>
                    </a:srgbClr>
                  </a:outerShdw>
                </a:effectLst>
              </a:rPr>
              <a:t>,</a:t>
            </a:r>
            <a:r>
              <a:rPr lang="zh-CN" altLang="en-US" sz="3200" b="1" dirty="0">
                <a:ln w="12700">
                  <a:solidFill>
                    <a:schemeClr val="accent6"/>
                  </a:solidFill>
                  <a:prstDash val="solid"/>
                </a:ln>
                <a:solidFill>
                  <a:schemeClr val="tx2">
                    <a:lumMod val="50000"/>
                  </a:schemeClr>
                </a:solidFill>
                <a:effectLst>
                  <a:outerShdw blurRad="41275" dist="20320" dir="1800000" algn="tl" rotWithShape="0">
                    <a:srgbClr val="000000">
                      <a:alpha val="40000"/>
                    </a:srgbClr>
                  </a:outerShdw>
                </a:effectLst>
              </a:rPr>
              <a:t>性能的大幅度提高是不可</a:t>
            </a:r>
            <a:r>
              <a:rPr lang="zh-CN" altLang="en-US" sz="3200" b="1">
                <a:ln w="12700">
                  <a:solidFill>
                    <a:schemeClr val="accent6"/>
                  </a:solidFill>
                  <a:prstDash val="solid"/>
                </a:ln>
                <a:solidFill>
                  <a:schemeClr val="tx2">
                    <a:lumMod val="50000"/>
                  </a:schemeClr>
                </a:solidFill>
                <a:effectLst>
                  <a:outerShdw blurRad="41275" dist="20320" dir="1800000" algn="tl" rotWithShape="0">
                    <a:srgbClr val="000000">
                      <a:alpha val="40000"/>
                    </a:srgbClr>
                  </a:outerShdw>
                </a:effectLst>
              </a:rPr>
              <a:t>置疑</a:t>
            </a:r>
            <a:r>
              <a:rPr lang="zh-CN" altLang="en-US" sz="3200" b="1" smtClean="0">
                <a:ln w="12700">
                  <a:solidFill>
                    <a:schemeClr val="accent6"/>
                  </a:solidFill>
                  <a:prstDash val="solid"/>
                </a:ln>
                <a:solidFill>
                  <a:schemeClr val="tx2">
                    <a:lumMod val="50000"/>
                  </a:schemeClr>
                </a:solidFill>
                <a:effectLst>
                  <a:outerShdw blurRad="41275" dist="20320" dir="1800000" algn="tl" rotWithShape="0">
                    <a:srgbClr val="000000">
                      <a:alpha val="40000"/>
                    </a:srgbClr>
                  </a:outerShdw>
                </a:effectLst>
              </a:rPr>
              <a:t>的</a:t>
            </a:r>
            <a:r>
              <a:rPr lang="zh-CN" altLang="en-US" sz="3200" b="1">
                <a:ln w="12700">
                  <a:solidFill>
                    <a:schemeClr val="accent6"/>
                  </a:solidFill>
                  <a:prstDash val="solid"/>
                </a:ln>
                <a:solidFill>
                  <a:schemeClr val="tx2">
                    <a:lumMod val="50000"/>
                  </a:schemeClr>
                </a:solidFill>
                <a:effectLst>
                  <a:outerShdw blurRad="41275" dist="20320" dir="1800000" algn="tl" rotWithShape="0">
                    <a:srgbClr val="000000">
                      <a:alpha val="40000"/>
                    </a:srgbClr>
                  </a:outerShdw>
                </a:effectLst>
              </a:rPr>
              <a:t>。</a:t>
            </a:r>
            <a:r>
              <a:rPr lang="zh-CN" altLang="en-US" sz="3200" b="1" smtClean="0">
                <a:ln w="12700">
                  <a:solidFill>
                    <a:schemeClr val="accent6"/>
                  </a:solidFill>
                  <a:prstDash val="solid"/>
                </a:ln>
                <a:solidFill>
                  <a:schemeClr val="tx2">
                    <a:lumMod val="50000"/>
                  </a:schemeClr>
                </a:solidFill>
                <a:effectLst>
                  <a:outerShdw blurRad="41275" dist="20320" dir="1800000" algn="tl" rotWithShape="0">
                    <a:srgbClr val="000000">
                      <a:alpha val="40000"/>
                    </a:srgbClr>
                  </a:outerShdw>
                </a:effectLst>
              </a:rPr>
              <a:t>不过</a:t>
            </a:r>
            <a:r>
              <a:rPr lang="zh-CN" altLang="en-US" sz="3200" b="1" dirty="0">
                <a:ln w="12700">
                  <a:solidFill>
                    <a:schemeClr val="accent6"/>
                  </a:solidFill>
                  <a:prstDash val="solid"/>
                </a:ln>
                <a:solidFill>
                  <a:schemeClr val="tx2">
                    <a:lumMod val="50000"/>
                  </a:schemeClr>
                </a:solidFill>
                <a:effectLst>
                  <a:outerShdw blurRad="41275" dist="20320" dir="1800000" algn="tl" rotWithShape="0">
                    <a:srgbClr val="000000">
                      <a:alpha val="40000"/>
                    </a:srgbClr>
                  </a:outerShdw>
                </a:effectLst>
              </a:rPr>
              <a:t>性能的大幅提升并不是计算机发展的唯一路线，计算机的发展还应当变得越来越人性化，同时也要注重环保等等。</a:t>
            </a:r>
          </a:p>
        </p:txBody>
      </p:sp>
    </p:spTree>
    <p:extLst>
      <p:ext uri="{BB962C8B-B14F-4D97-AF65-F5344CB8AC3E}">
        <p14:creationId xmlns:p14="http://schemas.microsoft.com/office/powerpoint/2010/main" val="39356530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173</TotalTime>
  <Words>635</Words>
  <Application>Microsoft Office PowerPoint</Application>
  <PresentationFormat>全屏显示(4:3)</PresentationFormat>
  <Paragraphs>29</Paragraphs>
  <Slides>8</Slides>
  <Notes>0</Notes>
  <HiddenSlides>0</HiddenSlides>
  <MMClips>1</MMClips>
  <ScaleCrop>false</ScaleCrop>
  <HeadingPairs>
    <vt:vector size="4" baseType="variant">
      <vt:variant>
        <vt:lpstr>主题</vt:lpstr>
      </vt:variant>
      <vt:variant>
        <vt:i4>1</vt:i4>
      </vt:variant>
      <vt:variant>
        <vt:lpstr>幻灯片标题</vt:lpstr>
      </vt:variant>
      <vt:variant>
        <vt:i4>8</vt:i4>
      </vt:variant>
    </vt:vector>
  </HeadingPairs>
  <TitlesOfParts>
    <vt:vector size="9"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jszx</dc:creator>
  <cp:lastModifiedBy>jszx</cp:lastModifiedBy>
  <cp:revision>26</cp:revision>
  <dcterms:created xsi:type="dcterms:W3CDTF">2016-12-20T07:33:51Z</dcterms:created>
  <dcterms:modified xsi:type="dcterms:W3CDTF">2016-12-23T03:18:05Z</dcterms:modified>
</cp:coreProperties>
</file>

<file path=docProps/thumbnail.jpeg>
</file>